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3"/>
  </p:notesMasterIdLst>
  <p:sldIdLst>
    <p:sldId id="256" r:id="rId2"/>
    <p:sldId id="321" r:id="rId3"/>
    <p:sldId id="357" r:id="rId4"/>
    <p:sldId id="266" r:id="rId5"/>
    <p:sldId id="349" r:id="rId6"/>
    <p:sldId id="350" r:id="rId7"/>
    <p:sldId id="351" r:id="rId8"/>
    <p:sldId id="336" r:id="rId9"/>
    <p:sldId id="344" r:id="rId10"/>
    <p:sldId id="359" r:id="rId11"/>
    <p:sldId id="306" r:id="rId12"/>
    <p:sldId id="327" r:id="rId13"/>
    <p:sldId id="326" r:id="rId14"/>
    <p:sldId id="288" r:id="rId15"/>
    <p:sldId id="358" r:id="rId16"/>
    <p:sldId id="356" r:id="rId17"/>
    <p:sldId id="354" r:id="rId18"/>
    <p:sldId id="341" r:id="rId19"/>
    <p:sldId id="360" r:id="rId20"/>
    <p:sldId id="328" r:id="rId21"/>
    <p:sldId id="25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8CF"/>
    <a:srgbClr val="55ACEE"/>
    <a:srgbClr val="63658D"/>
    <a:srgbClr val="DCE8CF"/>
    <a:srgbClr val="E0E8CF"/>
    <a:srgbClr val="2F5597"/>
    <a:srgbClr val="D4808B"/>
    <a:srgbClr val="3470D0"/>
    <a:srgbClr val="DDE8CF"/>
    <a:srgbClr val="CF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382" autoAdjust="0"/>
  </p:normalViewPr>
  <p:slideViewPr>
    <p:cSldViewPr snapToGrid="0">
      <p:cViewPr varScale="1">
        <p:scale>
          <a:sx n="64" d="100"/>
          <a:sy n="64" d="100"/>
        </p:scale>
        <p:origin x="-186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file:///C:\Users\alynn\Desktop\OREI%20weed%20MS\analyses%20and%20old%20stuff\1_pre%20flail%20mowing_DONE\biomass_DONE\weed%20biomass\weed%20biomass%20data.xlsx" TargetMode="External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oleObject" Target="file:///C:\Users\alynn\Desktop\OREI%20weed%20MS\analyses%20and%20old%20stuff\2_cash%20crop%20weeds_DONE\post%20planting%20weed%20D\post%20planting%20weed%20density.xlsx" TargetMode="External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oleObject" Target="file:///C:\Users\alynn\Desktop\OREI%20weed%20MS\analyses%20and%20old%20stuff\3_yield_DONE\harvest%20data_2013%202014.xlsx" TargetMode="External"/><Relationship Id="rId1" Type="http://schemas.openxmlformats.org/officeDocument/2006/relationships/themeOverride" Target="../theme/themeOverride3.xml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ynn\Desktop\OREI%20weed%20MS\analyses%20and%20old%20stuff\1_pre%20flail%20mowing_DONE\seedbank_DONE\seedbank%20diversity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oleObject" Target="file:///E:\ESA%20talk\2013%202014%20data%20only%20for%20ESA%202015.xlsx" TargetMode="External"/><Relationship Id="rId1" Type="http://schemas.openxmlformats.org/officeDocument/2006/relationships/themeOverride" Target="../theme/themeOverride5.xml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ynn\Desktop\talk_EntSoc15\data\GHG%20data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'weed biomass'!$J$2</c:f>
              <c:strCache>
                <c:ptCount val="1"/>
                <c:pt idx="0">
                  <c:v>mean weed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'weed biomass'!$K$3:$K$6</c:f>
                <c:numCache>
                  <c:formatCode>General</c:formatCode>
                  <c:ptCount val="4"/>
                  <c:pt idx="0">
                    <c:v>17.880314301493762</c:v>
                  </c:pt>
                  <c:pt idx="1">
                    <c:v>4.3497587065174343</c:v>
                  </c:pt>
                  <c:pt idx="2">
                    <c:v>13.378988261222872</c:v>
                  </c:pt>
                  <c:pt idx="3">
                    <c:v>3.00979005484476</c:v>
                  </c:pt>
                </c:numCache>
              </c:numRef>
            </c:plus>
            <c:minus>
              <c:numRef>
                <c:f>'weed biomass'!$K$3:$K$6</c:f>
                <c:numCache>
                  <c:formatCode>General</c:formatCode>
                  <c:ptCount val="4"/>
                  <c:pt idx="0">
                    <c:v>17.880314301493762</c:v>
                  </c:pt>
                  <c:pt idx="1">
                    <c:v>4.3497587065174343</c:v>
                  </c:pt>
                  <c:pt idx="2">
                    <c:v>13.378988261222872</c:v>
                  </c:pt>
                  <c:pt idx="3">
                    <c:v>3.00979005484476</c:v>
                  </c:pt>
                </c:numCache>
              </c:numRef>
            </c:minus>
            <c:spPr>
              <a:noFill/>
              <a:ln w="9525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'weed biomass'!$I$3:$I$6</c:f>
              <c:strCache>
                <c:ptCount val="4"/>
                <c:pt idx="0">
                  <c:v>Control</c:v>
                </c:pt>
                <c:pt idx="1">
                  <c:v>Barley</c:v>
                </c:pt>
                <c:pt idx="2">
                  <c:v>Crimson clover</c:v>
                </c:pt>
                <c:pt idx="3">
                  <c:v>Mixed</c:v>
                </c:pt>
              </c:strCache>
            </c:strRef>
          </c:cat>
          <c:val>
            <c:numRef>
              <c:f>'weed biomass'!$J$3:$J$6</c:f>
              <c:numCache>
                <c:formatCode>General</c:formatCode>
                <c:ptCount val="4"/>
                <c:pt idx="0">
                  <c:v>120.26833333333332</c:v>
                </c:pt>
                <c:pt idx="1">
                  <c:v>17.063749999999988</c:v>
                </c:pt>
                <c:pt idx="2">
                  <c:v>43.27</c:v>
                </c:pt>
                <c:pt idx="3">
                  <c:v>12.477499999999985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6462080"/>
        <c:axId val="196463616"/>
      </c:barChart>
      <c:catAx>
        <c:axId val="19646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463616"/>
        <c:crosses val="autoZero"/>
        <c:auto val="1"/>
        <c:lblAlgn val="ctr"/>
        <c:lblOffset val="100"/>
        <c:noMultiLvlLbl val="0"/>
      </c:catAx>
      <c:valAx>
        <c:axId val="1964636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Weed</a:t>
                </a:r>
                <a:r>
                  <a:rPr lang="en-US" baseline="0"/>
                  <a:t> biomass (</a:t>
                </a:r>
                <a:r>
                  <a:rPr lang="en-US" sz="1200" b="0" i="0" u="none" strike="noStrike" baseline="0">
                    <a:effectLst/>
                  </a:rPr>
                  <a:t>g m</a:t>
                </a:r>
                <a:r>
                  <a:rPr lang="en-US" sz="1200" b="0" i="0" u="none" strike="noStrike" baseline="30000">
                    <a:effectLst/>
                  </a:rPr>
                  <a:t>-2</a:t>
                </a:r>
                <a:r>
                  <a:rPr lang="en-US" baseline="0"/>
                  <a:t>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46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'weed D excl 2012'!$J$2</c:f>
              <c:strCache>
                <c:ptCount val="1"/>
                <c:pt idx="0">
                  <c:v>mean.weed.d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'weed D excl 2012'!$K$3:$K$6</c:f>
                <c:numCache>
                  <c:formatCode>General</c:formatCode>
                  <c:ptCount val="4"/>
                  <c:pt idx="0">
                    <c:v>46.073477959591273</c:v>
                  </c:pt>
                  <c:pt idx="1">
                    <c:v>26.637158113201423</c:v>
                  </c:pt>
                  <c:pt idx="2">
                    <c:v>35.341304794196937</c:v>
                  </c:pt>
                  <c:pt idx="3">
                    <c:v>24.536823384538717</c:v>
                  </c:pt>
                </c:numCache>
              </c:numRef>
            </c:plus>
            <c:minus>
              <c:numRef>
                <c:f>'weed D excl 2012'!$K$3:$K$6</c:f>
                <c:numCache>
                  <c:formatCode>General</c:formatCode>
                  <c:ptCount val="4"/>
                  <c:pt idx="0">
                    <c:v>46.073477959591273</c:v>
                  </c:pt>
                  <c:pt idx="1">
                    <c:v>26.637158113201423</c:v>
                  </c:pt>
                  <c:pt idx="2">
                    <c:v>35.341304794196937</c:v>
                  </c:pt>
                  <c:pt idx="3">
                    <c:v>24.536823384538717</c:v>
                  </c:pt>
                </c:numCache>
              </c:numRef>
            </c:minus>
            <c:spPr>
              <a:noFill/>
              <a:ln w="9525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'weed D excl 2012'!$I$3:$I$6</c:f>
              <c:strCache>
                <c:ptCount val="4"/>
                <c:pt idx="0">
                  <c:v>Control</c:v>
                </c:pt>
                <c:pt idx="1">
                  <c:v>Barley</c:v>
                </c:pt>
                <c:pt idx="2">
                  <c:v>Crimson clover</c:v>
                </c:pt>
                <c:pt idx="3">
                  <c:v>Mixed</c:v>
                </c:pt>
              </c:strCache>
            </c:strRef>
          </c:cat>
          <c:val>
            <c:numRef>
              <c:f>'weed D excl 2012'!$J$3:$J$6</c:f>
              <c:numCache>
                <c:formatCode>General</c:formatCode>
                <c:ptCount val="4"/>
                <c:pt idx="0">
                  <c:v>458.2569444444444</c:v>
                </c:pt>
                <c:pt idx="1">
                  <c:v>244.61805555555557</c:v>
                </c:pt>
                <c:pt idx="2">
                  <c:v>248.18402777777774</c:v>
                </c:pt>
                <c:pt idx="3">
                  <c:v>178.36458333333334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5813760"/>
        <c:axId val="195815296"/>
      </c:barChart>
      <c:catAx>
        <c:axId val="19581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15296"/>
        <c:crosses val="autoZero"/>
        <c:auto val="1"/>
        <c:lblAlgn val="ctr"/>
        <c:lblOffset val="100"/>
        <c:noMultiLvlLbl val="0"/>
      </c:catAx>
      <c:valAx>
        <c:axId val="19581529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Weeds</a:t>
                </a:r>
                <a:r>
                  <a:rPr lang="en-US" baseline="0" dirty="0"/>
                  <a:t> </a:t>
                </a:r>
                <a:r>
                  <a:rPr lang="en-US" baseline="0" dirty="0" smtClean="0"/>
                  <a:t>(/m</a:t>
                </a:r>
                <a:r>
                  <a:rPr lang="en-US" baseline="30000" dirty="0" smtClean="0"/>
                  <a:t>2</a:t>
                </a:r>
                <a:r>
                  <a:rPr lang="en-US" baseline="0" dirty="0" smtClean="0"/>
                  <a:t>)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1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'yield kg per haby plot and year'!$AI$7:$AI$10</c:f>
                <c:numCache>
                  <c:formatCode>General</c:formatCode>
                  <c:ptCount val="4"/>
                  <c:pt idx="0">
                    <c:v>596.09879042103125</c:v>
                  </c:pt>
                  <c:pt idx="1">
                    <c:v>884.94469365525163</c:v>
                  </c:pt>
                  <c:pt idx="2">
                    <c:v>986.35332003269116</c:v>
                  </c:pt>
                  <c:pt idx="3">
                    <c:v>850.75522046371543</c:v>
                  </c:pt>
                </c:numCache>
              </c:numRef>
            </c:plus>
            <c:minus>
              <c:numRef>
                <c:f>'yield kg per haby plot and year'!$AI$7:$AI$10</c:f>
                <c:numCache>
                  <c:formatCode>General</c:formatCode>
                  <c:ptCount val="4"/>
                  <c:pt idx="0">
                    <c:v>596.09879042103125</c:v>
                  </c:pt>
                  <c:pt idx="1">
                    <c:v>884.94469365525163</c:v>
                  </c:pt>
                  <c:pt idx="2">
                    <c:v>986.35332003269116</c:v>
                  </c:pt>
                  <c:pt idx="3">
                    <c:v>850.75522046371543</c:v>
                  </c:pt>
                </c:numCache>
              </c:numRef>
            </c:minus>
            <c:spPr>
              <a:noFill/>
              <a:ln w="9525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'yield kg per haby plot and year'!$AF$7:$AF$10</c:f>
              <c:strCache>
                <c:ptCount val="4"/>
                <c:pt idx="0">
                  <c:v>Control</c:v>
                </c:pt>
                <c:pt idx="1">
                  <c:v>Barley</c:v>
                </c:pt>
                <c:pt idx="2">
                  <c:v>Crimson clover</c:v>
                </c:pt>
                <c:pt idx="3">
                  <c:v>Mixed</c:v>
                </c:pt>
              </c:strCache>
            </c:strRef>
          </c:cat>
          <c:val>
            <c:numRef>
              <c:f>'yield kg per haby plot and year'!$AG$7:$AG$10</c:f>
              <c:numCache>
                <c:formatCode>General</c:formatCode>
                <c:ptCount val="4"/>
                <c:pt idx="0">
                  <c:v>4931.6869132549728</c:v>
                </c:pt>
                <c:pt idx="1">
                  <c:v>3248.5730818494849</c:v>
                </c:pt>
                <c:pt idx="2">
                  <c:v>6158.6153028160561</c:v>
                </c:pt>
                <c:pt idx="3">
                  <c:v>7530.2125458864984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5875968"/>
        <c:axId val="195877504"/>
      </c:barChart>
      <c:catAx>
        <c:axId val="19587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77504"/>
        <c:crosses val="autoZero"/>
        <c:auto val="1"/>
        <c:lblAlgn val="ctr"/>
        <c:lblOffset val="100"/>
        <c:noMultiLvlLbl val="0"/>
      </c:catAx>
      <c:valAx>
        <c:axId val="19587750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 smtClean="0"/>
                  <a:t>Yield (kg/ha</a:t>
                </a:r>
                <a:r>
                  <a:rPr lang="en-US" dirty="0"/>
                  <a:t>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7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'weed density 2014 only'!$J$37:$J$40</c:f>
                <c:numCache>
                  <c:formatCode>General</c:formatCode>
                  <c:ptCount val="4"/>
                  <c:pt idx="0">
                    <c:v>910.23858031142174</c:v>
                  </c:pt>
                  <c:pt idx="1">
                    <c:v>5875.987360265699</c:v>
                  </c:pt>
                  <c:pt idx="2">
                    <c:v>727.08125955931746</c:v>
                  </c:pt>
                  <c:pt idx="3">
                    <c:v>2434.7272533899677</c:v>
                  </c:pt>
                </c:numCache>
              </c:numRef>
            </c:plus>
            <c:minus>
              <c:numRef>
                <c:f>'weed density 2014 only'!$J$37:$J$40</c:f>
                <c:numCache>
                  <c:formatCode>General</c:formatCode>
                  <c:ptCount val="4"/>
                  <c:pt idx="0">
                    <c:v>910.23858031142174</c:v>
                  </c:pt>
                  <c:pt idx="1">
                    <c:v>5875.987360265699</c:v>
                  </c:pt>
                  <c:pt idx="2">
                    <c:v>727.08125955931746</c:v>
                  </c:pt>
                  <c:pt idx="3">
                    <c:v>2434.7272533899677</c:v>
                  </c:pt>
                </c:numCache>
              </c:numRef>
            </c:minus>
            <c:spPr>
              <a:noFill/>
              <a:ln w="9525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'weed density 2014 only'!$H$37:$H$40</c:f>
              <c:strCache>
                <c:ptCount val="4"/>
                <c:pt idx="0">
                  <c:v>Control</c:v>
                </c:pt>
                <c:pt idx="1">
                  <c:v>Barley</c:v>
                </c:pt>
                <c:pt idx="2">
                  <c:v>Crimson clover</c:v>
                </c:pt>
                <c:pt idx="3">
                  <c:v>Mixed</c:v>
                </c:pt>
              </c:strCache>
            </c:strRef>
          </c:cat>
          <c:val>
            <c:numRef>
              <c:f>'weed density 2014 only'!$I$37:$I$40</c:f>
              <c:numCache>
                <c:formatCode>General</c:formatCode>
                <c:ptCount val="4"/>
                <c:pt idx="0">
                  <c:v>14424.889730706162</c:v>
                </c:pt>
                <c:pt idx="1">
                  <c:v>15323.705048272961</c:v>
                </c:pt>
                <c:pt idx="2">
                  <c:v>12671.103745209974</c:v>
                </c:pt>
                <c:pt idx="3">
                  <c:v>13811.064635782495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0611072"/>
        <c:axId val="170613376"/>
      </c:barChart>
      <c:catAx>
        <c:axId val="17061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13376"/>
        <c:crosses val="autoZero"/>
        <c:auto val="1"/>
        <c:lblAlgn val="ctr"/>
        <c:lblOffset val="100"/>
        <c:noMultiLvlLbl val="0"/>
      </c:catAx>
      <c:valAx>
        <c:axId val="17061337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Viable weed seeds (/</a:t>
                </a:r>
                <a:r>
                  <a:rPr lang="en-US" dirty="0" smtClean="0"/>
                  <a:t>m</a:t>
                </a:r>
                <a:r>
                  <a:rPr lang="en-US" baseline="30000" dirty="0" smtClean="0"/>
                  <a:t>2 </a:t>
                </a:r>
                <a:r>
                  <a:rPr lang="en-US" baseline="0" dirty="0" smtClean="0"/>
                  <a:t>• 0.01 m</a:t>
                </a:r>
                <a:r>
                  <a:rPr lang="en-US" dirty="0" smtClean="0"/>
                  <a:t>)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1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'GHG 13 field abund'!$I$5:$I$8</c:f>
                <c:numCache>
                  <c:formatCode>General</c:formatCode>
                  <c:ptCount val="4"/>
                  <c:pt idx="0">
                    <c:v>6.2186714819163749</c:v>
                  </c:pt>
                  <c:pt idx="1">
                    <c:v>37.271002188922516</c:v>
                  </c:pt>
                  <c:pt idx="2">
                    <c:v>84.900130898382599</c:v>
                  </c:pt>
                  <c:pt idx="3">
                    <c:v>21.480634144018342</c:v>
                  </c:pt>
                </c:numCache>
              </c:numRef>
            </c:plus>
            <c:minus>
              <c:numRef>
                <c:f>'GHG 13 field abund'!$I$5:$I$8</c:f>
                <c:numCache>
                  <c:formatCode>General</c:formatCode>
                  <c:ptCount val="4"/>
                  <c:pt idx="0">
                    <c:v>6.2186714819163749</c:v>
                  </c:pt>
                  <c:pt idx="1">
                    <c:v>37.271002188922516</c:v>
                  </c:pt>
                  <c:pt idx="2">
                    <c:v>84.900130898382599</c:v>
                  </c:pt>
                  <c:pt idx="3">
                    <c:v>21.480634144018342</c:v>
                  </c:pt>
                </c:numCache>
              </c:numRef>
            </c:minus>
            <c:spPr>
              <a:noFill/>
              <a:ln w="9525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'GHG 13 field abund'!$G$5:$G$8</c:f>
              <c:strCache>
                <c:ptCount val="4"/>
                <c:pt idx="0">
                  <c:v>No till</c:v>
                </c:pt>
                <c:pt idx="1">
                  <c:v>Strip till</c:v>
                </c:pt>
                <c:pt idx="2">
                  <c:v>Conv till</c:v>
                </c:pt>
                <c:pt idx="3">
                  <c:v>Plastic</c:v>
                </c:pt>
              </c:strCache>
            </c:strRef>
          </c:cat>
          <c:val>
            <c:numRef>
              <c:f>'GHG 13 field abund'!$H$5:$H$8</c:f>
              <c:numCache>
                <c:formatCode>General</c:formatCode>
                <c:ptCount val="4"/>
                <c:pt idx="0">
                  <c:v>24.375</c:v>
                </c:pt>
                <c:pt idx="1">
                  <c:v>115.625</c:v>
                </c:pt>
                <c:pt idx="2">
                  <c:v>458.59375</c:v>
                </c:pt>
                <c:pt idx="3">
                  <c:v>128.59375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33204608"/>
        <c:axId val="197120384"/>
      </c:barChart>
      <c:catAx>
        <c:axId val="13320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120384"/>
        <c:crosses val="autoZero"/>
        <c:auto val="1"/>
        <c:lblAlgn val="ctr"/>
        <c:lblOffset val="100"/>
        <c:noMultiLvlLbl val="0"/>
      </c:catAx>
      <c:valAx>
        <c:axId val="1971203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/>
                  <a:t>Weeds (/m</a:t>
                </a:r>
                <a:r>
                  <a:rPr lang="en-US" sz="1600" baseline="30000"/>
                  <a:t>2</a:t>
                </a:r>
                <a:r>
                  <a:rPr lang="en-US" sz="1600"/>
                  <a:t>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204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'2014 GHG seedbank'!$K$24:$K$27</c:f>
                <c:numCache>
                  <c:formatCode>General</c:formatCode>
                  <c:ptCount val="4"/>
                  <c:pt idx="0">
                    <c:v>230.54702776239324</c:v>
                  </c:pt>
                  <c:pt idx="1">
                    <c:v>110.87210593344381</c:v>
                  </c:pt>
                  <c:pt idx="2">
                    <c:v>110.75805406513454</c:v>
                  </c:pt>
                  <c:pt idx="3">
                    <c:v>49.889381446147738</c:v>
                  </c:pt>
                </c:numCache>
              </c:numRef>
            </c:plus>
            <c:minus>
              <c:numRef>
                <c:f>'2014 GHG seedbank'!$K$24:$K$27</c:f>
                <c:numCache>
                  <c:formatCode>General</c:formatCode>
                  <c:ptCount val="4"/>
                  <c:pt idx="0">
                    <c:v>230.54702776239324</c:v>
                  </c:pt>
                  <c:pt idx="1">
                    <c:v>110.87210593344381</c:v>
                  </c:pt>
                  <c:pt idx="2">
                    <c:v>110.75805406513454</c:v>
                  </c:pt>
                  <c:pt idx="3">
                    <c:v>49.889381446147738</c:v>
                  </c:pt>
                </c:numCache>
              </c:numRef>
            </c:minus>
            <c:spPr>
              <a:noFill/>
              <a:ln w="9525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'2014 GHG seedbank'!$I$24:$I$27</c:f>
              <c:strCache>
                <c:ptCount val="4"/>
                <c:pt idx="0">
                  <c:v>No till</c:v>
                </c:pt>
                <c:pt idx="1">
                  <c:v>Strip till</c:v>
                </c:pt>
                <c:pt idx="2">
                  <c:v>Conv till</c:v>
                </c:pt>
                <c:pt idx="3">
                  <c:v>Plastic</c:v>
                </c:pt>
              </c:strCache>
            </c:strRef>
          </c:cat>
          <c:val>
            <c:numRef>
              <c:f>'2014 GHG seedbank'!$J$24:$J$27</c:f>
              <c:numCache>
                <c:formatCode>General</c:formatCode>
                <c:ptCount val="4"/>
                <c:pt idx="0">
                  <c:v>532.42745777392815</c:v>
                </c:pt>
                <c:pt idx="1">
                  <c:v>656.94023386747506</c:v>
                </c:pt>
                <c:pt idx="2">
                  <c:v>600.90948462537904</c:v>
                </c:pt>
                <c:pt idx="3">
                  <c:v>227.37115634473798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0289792"/>
        <c:axId val="170303872"/>
      </c:barChart>
      <c:catAx>
        <c:axId val="17028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03872"/>
        <c:crosses val="autoZero"/>
        <c:auto val="1"/>
        <c:lblAlgn val="ctr"/>
        <c:lblOffset val="100"/>
        <c:noMultiLvlLbl val="0"/>
      </c:catAx>
      <c:valAx>
        <c:axId val="17030387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Viable</a:t>
                </a:r>
                <a:r>
                  <a:rPr lang="en-US" baseline="0" dirty="0"/>
                  <a:t> weed seeds (/</a:t>
                </a:r>
                <a:r>
                  <a:rPr lang="en-US" baseline="0" dirty="0" smtClean="0"/>
                  <a:t>m</a:t>
                </a:r>
                <a:r>
                  <a:rPr lang="en-US" baseline="30000" dirty="0" smtClean="0"/>
                  <a:t>2</a:t>
                </a:r>
                <a:r>
                  <a:rPr lang="en-US" baseline="0" dirty="0" smtClean="0"/>
                  <a:t> • 0.01m)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89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0331B0-01AC-4DD6-982F-84D0EB433F27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4FE309-C043-4D4A-9BEE-B1A9CB52E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88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92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40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17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80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33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4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20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39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39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5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42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02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3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122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50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293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29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FE309-C043-4D4A-9BEE-B1A9CB52EEC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4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8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4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04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5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59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5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25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6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6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20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0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5E7CE"/>
            </a:gs>
            <a:gs pos="1000">
              <a:srgbClr val="D0E8CE"/>
            </a:gs>
            <a:gs pos="58000">
              <a:srgbClr val="E4E8CF"/>
            </a:gs>
            <a:gs pos="100000">
              <a:srgbClr val="9CB2A5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F9CA0-E0A2-4F94-9660-818761D2814E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BEC69-9381-4486-BBBF-EA100C78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6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microsoft.com/office/2007/relationships/hdphoto" Target="../media/hdphoto3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903" y="2664584"/>
            <a:ext cx="7120191" cy="40085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7327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Cover Crop Diversity and Management for Weed Control in Organic Agro-Ecosystems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576852"/>
            <a:ext cx="2658667" cy="1254868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ts val="0"/>
              </a:spcBef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Amanda L. Buchanan</a:t>
            </a:r>
            <a:r>
              <a:rPr 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1,2</a:t>
            </a:r>
            <a:endParaRPr lang="en-US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Guihua Chen</a:t>
            </a:r>
            <a:r>
              <a:rPr 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endParaRPr lang="en-US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Cerruti R.R. Hooks</a:t>
            </a:r>
            <a:r>
              <a:rPr lang="en-US" baseline="30000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</a:p>
          <a:p>
            <a:pPr algn="l">
              <a:spcBef>
                <a:spcPts val="0"/>
              </a:spcBef>
            </a:pPr>
            <a:endParaRPr lang="en-US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baseline="3000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University of Maryland</a:t>
            </a:r>
          </a:p>
          <a:p>
            <a:pPr algn="l">
              <a:spcBef>
                <a:spcPts val="0"/>
              </a:spcBef>
            </a:pPr>
            <a:r>
              <a:rPr lang="en-US" baseline="30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Michigan State University</a:t>
            </a:r>
          </a:p>
        </p:txBody>
      </p:sp>
      <p:pic>
        <p:nvPicPr>
          <p:cNvPr id="10" name="Picture 2" descr="https://pbs.twimg.com/profile_images/615680132565504000/EIpgSD2K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18" t="19736" r="15955" b="21451"/>
          <a:stretch/>
        </p:blipFill>
        <p:spPr bwMode="auto">
          <a:xfrm>
            <a:off x="11169111" y="5932818"/>
            <a:ext cx="1022889" cy="89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7"/>
          <p:cNvSpPr>
            <a:spLocks noChangeArrowheads="1"/>
          </p:cNvSpPr>
          <p:nvPr/>
        </p:nvSpPr>
        <p:spPr bwMode="auto">
          <a:xfrm>
            <a:off x="11306012" y="6121831"/>
            <a:ext cx="749086" cy="61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37160" tIns="68580" rIns="137160" bIns="68580" anchor="ctr"/>
          <a:lstStyle>
            <a:lvl1pPr defTabSz="470376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70376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70376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70376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70376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 sz="2000" dirty="0" smtClean="0">
                <a:solidFill>
                  <a:schemeClr val="bg1"/>
                </a:solidFill>
                <a:latin typeface="Gill Sans MT" pitchFamily="34" charset="0"/>
              </a:rPr>
              <a:t>OK!</a:t>
            </a:r>
            <a:endParaRPr lang="en-US" altLang="en-US" sz="2000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26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 descr="Y:\OREI 2011-2014\OREI images\2012 OREI\4.3.2012\DSC_00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313" y="4498847"/>
            <a:ext cx="3262436" cy="216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Y:\OREI 2011-2014\OREI images\2012 OREI\4.3.2012\DSC_00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846" y="1367732"/>
            <a:ext cx="1754062" cy="264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Y:\OREI 2011-2014\OREI images\2012 OREI\4.3.2012\DSC_00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846" y="4498847"/>
            <a:ext cx="3262436" cy="216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4" descr="C:\Users\Cerruti\Desktop\C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580" y="1849511"/>
            <a:ext cx="3265203" cy="21608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6028868" y="1903189"/>
            <a:ext cx="24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Crimson clover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52524" y="4679970"/>
            <a:ext cx="2310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Barley plus crimson clover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84389" y="4476539"/>
            <a:ext cx="2656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Naturally occurring weeds (control)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71222" y="1437239"/>
            <a:ext cx="1183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Barley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149" y="-6247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Cover crops: single species/mixed species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0532" y="3124407"/>
            <a:ext cx="28708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Strong competitor</a:t>
            </a:r>
          </a:p>
          <a:p>
            <a:r>
              <a:rPr lang="en-US" sz="2800" dirty="0" err="1" smtClean="0"/>
              <a:t>Allelopathic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9261783" y="3124408"/>
            <a:ext cx="2695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Nitrogen fixation</a:t>
            </a:r>
          </a:p>
          <a:p>
            <a:r>
              <a:rPr lang="en-US" sz="2800" dirty="0" smtClean="0"/>
              <a:t>Ground cover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46282" y="5747239"/>
            <a:ext cx="3507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Biomass accumulation</a:t>
            </a:r>
          </a:p>
          <a:p>
            <a:r>
              <a:rPr lang="en-US" sz="2800" dirty="0" smtClean="0"/>
              <a:t>Optimal C:N</a:t>
            </a:r>
          </a:p>
        </p:txBody>
      </p:sp>
    </p:spTree>
    <p:extLst>
      <p:ext uri="{BB962C8B-B14F-4D97-AF65-F5344CB8AC3E}">
        <p14:creationId xmlns:p14="http://schemas.microsoft.com/office/powerpoint/2010/main" val="197560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28" grpId="0"/>
      <p:bldP spid="34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9384" y="1188720"/>
            <a:ext cx="5486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single species/mixed species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43099"/>
            <a:ext cx="12187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Cover crops influenced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pre-mowing weed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biomass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6677690"/>
              </p:ext>
            </p:extLst>
          </p:nvPr>
        </p:nvGraphicFramePr>
        <p:xfrm>
          <a:off x="2088637" y="2463141"/>
          <a:ext cx="5029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111549" y="2557974"/>
            <a:ext cx="37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168254" y="3535919"/>
            <a:ext cx="37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49494" y="4028240"/>
            <a:ext cx="37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183800" y="4028240"/>
            <a:ext cx="37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4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Y:\Nikon Pictures\OREI\4.3.2012\DSC_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1" y="445430"/>
            <a:ext cx="4039628" cy="2675598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" descr="E:\PHOTOS\photos OREI fields 5.14.13 strip till\IMG_20130514_1523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544" y="445430"/>
            <a:ext cx="3566555" cy="26755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921" y="445430"/>
            <a:ext cx="3567464" cy="2675598"/>
          </a:xfrm>
          <a:prstGeom prst="rect">
            <a:avLst/>
          </a:prstGeom>
          <a:ln>
            <a:noFill/>
          </a:ln>
        </p:spPr>
      </p:pic>
      <p:pic>
        <p:nvPicPr>
          <p:cNvPr id="7" name="Picture 2" descr="Y:\Nikon Pictures\OREI\7.10.2012\DSC_031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r="13918"/>
          <a:stretch/>
        </p:blipFill>
        <p:spPr bwMode="auto">
          <a:xfrm>
            <a:off x="6232786" y="3744580"/>
            <a:ext cx="2889469" cy="241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lh5.googleusercontent.com/-v3NWCAE9eBs/U6QCJYd2EsI/AAAAAAAAEEY/x9TFYvH8yms/w982-h553-no/LB_weed+I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027" y="3744580"/>
            <a:ext cx="3449853" cy="194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703733" y="3966565"/>
            <a:ext cx="2310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Weed density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82933" y="5225653"/>
            <a:ext cx="2821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Species identification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single species/mixed species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252" y="2517983"/>
            <a:ext cx="2821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Spring growth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75831" y="2517984"/>
            <a:ext cx="2821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Strip till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72297" y="2517985"/>
            <a:ext cx="2821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Flail mow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84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460" y="1191763"/>
            <a:ext cx="54864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2462" y="6031832"/>
            <a:ext cx="3519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ANOSIM </a:t>
            </a:r>
            <a:r>
              <a:rPr lang="en-US" dirty="0" smtClean="0"/>
              <a:t>R </a:t>
            </a:r>
            <a:r>
              <a:rPr lang="en-US" dirty="0" smtClean="0"/>
              <a:t>= 0.41</a:t>
            </a:r>
          </a:p>
          <a:p>
            <a:r>
              <a:rPr lang="en-US" i="1" dirty="0" smtClean="0"/>
              <a:t>P</a:t>
            </a:r>
            <a:r>
              <a:rPr lang="en-US" dirty="0" smtClean="0"/>
              <a:t> = 0.001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62583" y="5288931"/>
            <a:ext cx="1172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ꞌ = 1.17</a:t>
            </a:r>
            <a:endParaRPr lang="en-US" sz="1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901950" y="2342321"/>
            <a:ext cx="1172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ꞌ ~ 2.1</a:t>
            </a:r>
            <a:endParaRPr lang="en-US" sz="16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243099"/>
            <a:ext cx="12187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Cover crops influenced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in-field weed species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composition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and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diversity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single species/mixed species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05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9384" y="1188720"/>
            <a:ext cx="5486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715585"/>
              </p:ext>
            </p:extLst>
          </p:nvPr>
        </p:nvGraphicFramePr>
        <p:xfrm>
          <a:off x="2104753" y="2247441"/>
          <a:ext cx="5029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25957" y="2171524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13956" y="3079274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75164" y="3522347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40603" y="3076010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single species/mixed species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43099"/>
            <a:ext cx="12187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Cover crops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reduced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in-field weed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density</a:t>
            </a:r>
          </a:p>
        </p:txBody>
      </p:sp>
    </p:spTree>
    <p:extLst>
      <p:ext uri="{BB962C8B-B14F-4D97-AF65-F5344CB8AC3E}">
        <p14:creationId xmlns:p14="http://schemas.microsoft.com/office/powerpoint/2010/main" val="153188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9384" y="1188720"/>
            <a:ext cx="5486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719616"/>
              </p:ext>
            </p:extLst>
          </p:nvPr>
        </p:nvGraphicFramePr>
        <p:xfrm>
          <a:off x="2060925" y="2291508"/>
          <a:ext cx="5029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271234" y="2106842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03466" y="2106842"/>
            <a:ext cx="47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94949" y="2775172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120190" y="2775172"/>
            <a:ext cx="46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single species/mixed species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243099"/>
            <a:ext cx="12187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Barley reduced main crop yield</a:t>
            </a:r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8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IMG_20130501_1156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37" y="671672"/>
            <a:ext cx="3567464" cy="2675597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Y:\Nikon Pictures\OREI\Greenhouse flats\DSC_017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3" b="6587"/>
          <a:stretch/>
        </p:blipFill>
        <p:spPr bwMode="auto">
          <a:xfrm>
            <a:off x="6263759" y="671672"/>
            <a:ext cx="3640404" cy="4494882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63759" y="723977"/>
            <a:ext cx="3360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Weed seed species identification and density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single species/mixed species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7779" y="671672"/>
            <a:ext cx="3360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Weed seedbank sampling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81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288" y="1285362"/>
            <a:ext cx="5486400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8122" y="5128895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20908" y="4761272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2012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6250" y="2730619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2013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6652" y="2710296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2014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06267" y="1883576"/>
            <a:ext cx="865762" cy="1426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single species/mixed species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9701" y="6028789"/>
            <a:ext cx="3530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Treatment R </a:t>
            </a:r>
            <a:r>
              <a:rPr lang="en-US" dirty="0"/>
              <a:t>= -</a:t>
            </a:r>
            <a:r>
              <a:rPr lang="en-US" dirty="0" smtClean="0"/>
              <a:t>0.04, </a:t>
            </a:r>
            <a:r>
              <a:rPr lang="en-US" i="1" dirty="0" smtClean="0"/>
              <a:t>P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0.97</a:t>
            </a:r>
          </a:p>
          <a:p>
            <a:r>
              <a:rPr lang="en-US" dirty="0"/>
              <a:t>Year R = 0.77, </a:t>
            </a:r>
            <a:r>
              <a:rPr lang="en-US" i="1" dirty="0"/>
              <a:t>P</a:t>
            </a:r>
            <a:r>
              <a:rPr lang="en-US" dirty="0"/>
              <a:t> = </a:t>
            </a:r>
            <a:r>
              <a:rPr lang="en-US" dirty="0" smtClean="0"/>
              <a:t>0.001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243099"/>
            <a:ext cx="12187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Only y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ear influenced seedbank species composition</a:t>
            </a:r>
          </a:p>
        </p:txBody>
      </p:sp>
    </p:spTree>
    <p:extLst>
      <p:ext uri="{BB962C8B-B14F-4D97-AF65-F5344CB8AC3E}">
        <p14:creationId xmlns:p14="http://schemas.microsoft.com/office/powerpoint/2010/main" val="182533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288" y="1285362"/>
            <a:ext cx="5486400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8122" y="5128895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20908" y="4761272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2012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6250" y="2730619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2013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6652" y="2710296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2014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06267" y="1883576"/>
            <a:ext cx="865762" cy="1426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single species/mixed species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9701" y="6028789"/>
            <a:ext cx="3530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Treatment R </a:t>
            </a:r>
            <a:r>
              <a:rPr lang="en-US" dirty="0"/>
              <a:t>= -</a:t>
            </a:r>
            <a:r>
              <a:rPr lang="en-US" dirty="0" smtClean="0"/>
              <a:t>0.04, </a:t>
            </a:r>
            <a:r>
              <a:rPr lang="en-US" i="1" dirty="0" smtClean="0"/>
              <a:t>P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0.97</a:t>
            </a:r>
          </a:p>
          <a:p>
            <a:r>
              <a:rPr lang="en-US" dirty="0"/>
              <a:t>Year R = 0.77, </a:t>
            </a:r>
            <a:r>
              <a:rPr lang="en-US" i="1" dirty="0"/>
              <a:t>P</a:t>
            </a:r>
            <a:r>
              <a:rPr lang="en-US" dirty="0"/>
              <a:t> = </a:t>
            </a:r>
            <a:r>
              <a:rPr lang="en-US" dirty="0" smtClean="0"/>
              <a:t>0.001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243099"/>
            <a:ext cx="121874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Only y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ear influenced seedbank species composition</a:t>
            </a:r>
          </a:p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Cover crops did not influence seedbank density</a:t>
            </a:r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6398391"/>
              </p:ext>
            </p:extLst>
          </p:nvPr>
        </p:nvGraphicFramePr>
        <p:xfrm>
          <a:off x="7088688" y="1479428"/>
          <a:ext cx="4915823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Freeform 9"/>
          <p:cNvSpPr/>
          <p:nvPr/>
        </p:nvSpPr>
        <p:spPr>
          <a:xfrm>
            <a:off x="3836020" y="2093726"/>
            <a:ext cx="3144643" cy="746118"/>
          </a:xfrm>
          <a:custGeom>
            <a:avLst/>
            <a:gdLst>
              <a:gd name="connsiteX0" fmla="*/ 0 w 3144643"/>
              <a:gd name="connsiteY0" fmla="*/ 746118 h 746118"/>
              <a:gd name="connsiteX1" fmla="*/ 1055648 w 3144643"/>
              <a:gd name="connsiteY1" fmla="*/ 114215 h 746118"/>
              <a:gd name="connsiteX2" fmla="*/ 3144643 w 3144643"/>
              <a:gd name="connsiteY2" fmla="*/ 2703 h 74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4643" h="746118">
                <a:moveTo>
                  <a:pt x="0" y="746118"/>
                </a:moveTo>
                <a:cubicBezTo>
                  <a:pt x="265770" y="492117"/>
                  <a:pt x="531541" y="238117"/>
                  <a:pt x="1055648" y="114215"/>
                </a:cubicBezTo>
                <a:cubicBezTo>
                  <a:pt x="1579755" y="-9687"/>
                  <a:pt x="2362199" y="-3492"/>
                  <a:pt x="3144643" y="2703"/>
                </a:cubicBezTo>
              </a:path>
            </a:pathLst>
          </a:custGeom>
          <a:noFill/>
          <a:ln w="3175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552994" y="1447395"/>
            <a:ext cx="1304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  <a:r>
              <a:rPr lang="en-US" baseline="-25000" dirty="0"/>
              <a:t>3,10</a:t>
            </a:r>
            <a:r>
              <a:rPr lang="en-US" dirty="0"/>
              <a:t> = 0.12</a:t>
            </a:r>
          </a:p>
          <a:p>
            <a:r>
              <a:rPr lang="en-US" dirty="0"/>
              <a:t>P = 0.95</a:t>
            </a:r>
          </a:p>
        </p:txBody>
      </p:sp>
    </p:spTree>
    <p:extLst>
      <p:ext uri="{BB962C8B-B14F-4D97-AF65-F5344CB8AC3E}">
        <p14:creationId xmlns:p14="http://schemas.microsoft.com/office/powerpoint/2010/main" val="218337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577" y="941992"/>
            <a:ext cx="540798" cy="5383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56" y="889009"/>
            <a:ext cx="475488" cy="5913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1241" y="262195"/>
            <a:ext cx="111683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Cover crop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			Weeds		Weed seeds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Presence </a:t>
            </a:r>
            <a:r>
              <a:rPr lang="en-US" sz="1600" dirty="0" smtClean="0"/>
              <a:t>(cover crop vs fallow)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9701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577" y="941992"/>
            <a:ext cx="540798" cy="5383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240" y="1542657"/>
            <a:ext cx="540798" cy="5383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56" y="889009"/>
            <a:ext cx="475488" cy="5913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588" y="1601023"/>
            <a:ext cx="475488" cy="591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1241" y="262195"/>
            <a:ext cx="111683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Cover crop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			Weeds		Weed seeds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Presence </a:t>
            </a:r>
            <a:r>
              <a:rPr lang="en-US" sz="1600" dirty="0" smtClean="0"/>
              <a:t>(cover crop vs fallow)                                                                         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Identity </a:t>
            </a:r>
            <a:r>
              <a:rPr lang="en-US" sz="1600" dirty="0" smtClean="0"/>
              <a:t>(barley vs crimson clover)                                        </a:t>
            </a:r>
            <a:r>
              <a:rPr lang="en-US" sz="2800" dirty="0" smtClean="0"/>
              <a:t>	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66516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1241" y="262195"/>
            <a:ext cx="111683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Cover crop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			Weeds		Weed seeds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Presence </a:t>
            </a:r>
            <a:r>
              <a:rPr lang="en-US" sz="1600" dirty="0" smtClean="0"/>
              <a:t>(cover crop vs fallow)                                                                         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Identity </a:t>
            </a:r>
            <a:r>
              <a:rPr lang="en-US" sz="1600" dirty="0" smtClean="0"/>
              <a:t>(barley vs crimson clover)                                        </a:t>
            </a:r>
            <a:r>
              <a:rPr lang="en-US" sz="2800" dirty="0" smtClean="0"/>
              <a:t>	</a:t>
            </a:r>
            <a:endParaRPr lang="en-US" sz="16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Mixture </a:t>
            </a:r>
            <a:r>
              <a:rPr lang="en-US" sz="1600" dirty="0" smtClean="0"/>
              <a:t>(single vs mixed species)                                      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577" y="941992"/>
            <a:ext cx="540798" cy="5383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240" y="1542657"/>
            <a:ext cx="540798" cy="5383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56" y="889009"/>
            <a:ext cx="475488" cy="5913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588" y="1601023"/>
            <a:ext cx="475488" cy="5913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588" y="2313037"/>
            <a:ext cx="475488" cy="5913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668098" y="2080298"/>
            <a:ext cx="4485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*</a:t>
            </a:r>
            <a:endParaRPr lang="en-US" sz="2800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240" y="2287201"/>
            <a:ext cx="475488" cy="5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1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429" y="2890960"/>
            <a:ext cx="2580469" cy="357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Y:\photos GHG fields may 6\IMG_20130506_1432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18" y="1408623"/>
            <a:ext cx="6743701" cy="5057775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868473" y="-11802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Cover crops: management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7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Y:\GHG_pictures_2012-2013\Corn_Jun2013\corn mol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73" y="1254156"/>
            <a:ext cx="1977219" cy="2636292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Y:\GHG_pictures_2012-2013\Corn_Jun2013\corn wind damage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587" y="1443920"/>
            <a:ext cx="3262037" cy="2446528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Y:\GHG_pictures_2012-2013\Corn_Jun2013\corn wind damage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37" y="4233599"/>
            <a:ext cx="3173355" cy="2380016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Cerruti\Downloads\IMG_20130517_16065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651" y="4167087"/>
            <a:ext cx="3262037" cy="2446528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473" y="-11802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Cover crops: management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780" y="4842845"/>
            <a:ext cx="24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Conventional till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10118" y="1679516"/>
            <a:ext cx="1485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Strip till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4913" y="4224558"/>
            <a:ext cx="1709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Black plastic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6795" y="2009500"/>
            <a:ext cx="1183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No till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26392" y="2936341"/>
            <a:ext cx="3016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 disturbance</a:t>
            </a:r>
          </a:p>
          <a:p>
            <a:r>
              <a:rPr lang="en-US" sz="2800" dirty="0" smtClean="0"/>
              <a:t>High surface cover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8895623" y="2511307"/>
            <a:ext cx="3016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Little disturbance</a:t>
            </a:r>
          </a:p>
          <a:p>
            <a:r>
              <a:rPr lang="en-US" sz="2800" dirty="0" smtClean="0"/>
              <a:t>Intermediate surface cover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9546302" y="5228620"/>
            <a:ext cx="26456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High disturbance</a:t>
            </a:r>
          </a:p>
          <a:p>
            <a:r>
              <a:rPr lang="en-US" sz="2800" dirty="0" smtClean="0"/>
              <a:t>Intermediate surface cover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340792" y="5659508"/>
            <a:ext cx="3016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High disturbance</a:t>
            </a:r>
          </a:p>
          <a:p>
            <a:r>
              <a:rPr lang="en-US" sz="2800" dirty="0" smtClean="0"/>
              <a:t>No surface cover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562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management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2" name="Picture 2" descr="Y:\Nikon Pictures\OREI\7.10.2012\DSC_03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r="13918"/>
          <a:stretch/>
        </p:blipFill>
        <p:spPr bwMode="auto">
          <a:xfrm>
            <a:off x="688308" y="1144600"/>
            <a:ext cx="3199218" cy="26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305467" y="1366585"/>
            <a:ext cx="2310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Weed density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4" name="Picture 2" descr="D:\IMG_20130501_1156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684" y="1144600"/>
            <a:ext cx="3567464" cy="2675597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Y:\Nikon Pictures\OREI\Greenhouse flats\DSC_017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3" b="6587"/>
          <a:stretch/>
        </p:blipFill>
        <p:spPr bwMode="auto">
          <a:xfrm>
            <a:off x="7853306" y="1144600"/>
            <a:ext cx="3640404" cy="4494882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7853306" y="1196905"/>
            <a:ext cx="3360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Weed seed species identification and density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87326" y="1144600"/>
            <a:ext cx="3360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Weed seedbank sampling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68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64208" y="1271016"/>
            <a:ext cx="5486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6266544"/>
              </p:ext>
            </p:extLst>
          </p:nvPr>
        </p:nvGraphicFramePr>
        <p:xfrm>
          <a:off x="1733053" y="2219717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213526" y="2164601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036273" y="3395469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32665" y="3395469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62988" y="4005069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management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243099"/>
            <a:ext cx="12187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Management influenced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in-field weed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density</a:t>
            </a:r>
          </a:p>
        </p:txBody>
      </p:sp>
    </p:spTree>
    <p:extLst>
      <p:ext uri="{BB962C8B-B14F-4D97-AF65-F5344CB8AC3E}">
        <p14:creationId xmlns:p14="http://schemas.microsoft.com/office/powerpoint/2010/main" val="397724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60" y="1270494"/>
            <a:ext cx="54864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48160" y="6028789"/>
            <a:ext cx="315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Treatment R </a:t>
            </a:r>
            <a:r>
              <a:rPr lang="en-US" dirty="0"/>
              <a:t>= </a:t>
            </a:r>
            <a:r>
              <a:rPr lang="en-US" dirty="0" smtClean="0"/>
              <a:t>0.004, </a:t>
            </a:r>
            <a:r>
              <a:rPr lang="en-US" i="1" dirty="0" smtClean="0"/>
              <a:t>P</a:t>
            </a:r>
            <a:r>
              <a:rPr lang="en-US" dirty="0" smtClean="0"/>
              <a:t> </a:t>
            </a:r>
            <a:r>
              <a:rPr lang="en-US" dirty="0"/>
              <a:t>= 0.37</a:t>
            </a:r>
          </a:p>
          <a:p>
            <a:r>
              <a:rPr lang="en-US" dirty="0" smtClean="0"/>
              <a:t>Year </a:t>
            </a:r>
            <a:r>
              <a:rPr lang="en-US" dirty="0" smtClean="0"/>
              <a:t>R </a:t>
            </a:r>
            <a:r>
              <a:rPr lang="en-US" dirty="0" smtClean="0"/>
              <a:t>= </a:t>
            </a:r>
            <a:r>
              <a:rPr lang="en-US" dirty="0" smtClean="0"/>
              <a:t>0.48, </a:t>
            </a:r>
            <a:r>
              <a:rPr lang="en-US" i="1" dirty="0" smtClean="0"/>
              <a:t>P</a:t>
            </a:r>
            <a:r>
              <a:rPr lang="en-US" dirty="0" smtClean="0"/>
              <a:t> </a:t>
            </a:r>
            <a:r>
              <a:rPr lang="en-US" dirty="0" smtClean="0"/>
              <a:t>= 0.001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08841" y="4910359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2012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9517" y="4583993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2013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8841" y="2280713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2014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management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43099"/>
            <a:ext cx="12187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Only y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ear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influenced seedbank species composition</a:t>
            </a:r>
          </a:p>
        </p:txBody>
      </p:sp>
    </p:spTree>
    <p:extLst>
      <p:ext uri="{BB962C8B-B14F-4D97-AF65-F5344CB8AC3E}">
        <p14:creationId xmlns:p14="http://schemas.microsoft.com/office/powerpoint/2010/main" val="348423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60" y="1270494"/>
            <a:ext cx="54864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48160" y="6028789"/>
            <a:ext cx="3151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Treatment R </a:t>
            </a:r>
            <a:r>
              <a:rPr lang="en-US" dirty="0"/>
              <a:t>= </a:t>
            </a:r>
            <a:r>
              <a:rPr lang="en-US" dirty="0" smtClean="0"/>
              <a:t>0.004, </a:t>
            </a:r>
            <a:r>
              <a:rPr lang="en-US" i="1" dirty="0" smtClean="0"/>
              <a:t>P</a:t>
            </a:r>
            <a:r>
              <a:rPr lang="en-US" dirty="0" smtClean="0"/>
              <a:t> </a:t>
            </a:r>
            <a:r>
              <a:rPr lang="en-US" dirty="0"/>
              <a:t>= 0.37</a:t>
            </a:r>
          </a:p>
          <a:p>
            <a:r>
              <a:rPr lang="en-US" dirty="0" smtClean="0"/>
              <a:t>Year </a:t>
            </a:r>
            <a:r>
              <a:rPr lang="en-US" dirty="0" smtClean="0"/>
              <a:t>R </a:t>
            </a:r>
            <a:r>
              <a:rPr lang="en-US" dirty="0" smtClean="0"/>
              <a:t>= </a:t>
            </a:r>
            <a:r>
              <a:rPr lang="en-US" dirty="0" smtClean="0"/>
              <a:t>0.48, </a:t>
            </a:r>
            <a:r>
              <a:rPr lang="en-US" i="1" dirty="0" smtClean="0"/>
              <a:t>P</a:t>
            </a:r>
            <a:r>
              <a:rPr lang="en-US" dirty="0" smtClean="0"/>
              <a:t> </a:t>
            </a:r>
            <a:r>
              <a:rPr lang="en-US" dirty="0" smtClean="0"/>
              <a:t>= 0.001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08841" y="4910359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2012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9517" y="4583993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2013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8841" y="2280713"/>
            <a:ext cx="673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2014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579386" y="0"/>
            <a:ext cx="3612614" cy="3840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Cover crops: management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43099"/>
            <a:ext cx="121874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Only y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ear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influenced seedbank species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composition</a:t>
            </a:r>
          </a:p>
          <a:p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Management influenced seedbank seed density (final year)</a:t>
            </a:r>
          </a:p>
          <a:p>
            <a:endParaRPr lang="en-US" sz="32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460987"/>
              </p:ext>
            </p:extLst>
          </p:nvPr>
        </p:nvGraphicFramePr>
        <p:xfrm>
          <a:off x="7162800" y="1709959"/>
          <a:ext cx="5029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9236248" y="1551155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312183" y="2318329"/>
            <a:ext cx="37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058939" y="1717643"/>
            <a:ext cx="559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0224645" y="1551155"/>
            <a:ext cx="485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0" name="Freeform 19"/>
          <p:cNvSpPr/>
          <p:nvPr/>
        </p:nvSpPr>
        <p:spPr>
          <a:xfrm>
            <a:off x="5531005" y="2077971"/>
            <a:ext cx="1821365" cy="687531"/>
          </a:xfrm>
          <a:custGeom>
            <a:avLst/>
            <a:gdLst>
              <a:gd name="connsiteX0" fmla="*/ 0 w 3144643"/>
              <a:gd name="connsiteY0" fmla="*/ 746118 h 746118"/>
              <a:gd name="connsiteX1" fmla="*/ 1055648 w 3144643"/>
              <a:gd name="connsiteY1" fmla="*/ 114215 h 746118"/>
              <a:gd name="connsiteX2" fmla="*/ 3144643 w 3144643"/>
              <a:gd name="connsiteY2" fmla="*/ 2703 h 74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4643" h="746118">
                <a:moveTo>
                  <a:pt x="0" y="746118"/>
                </a:moveTo>
                <a:cubicBezTo>
                  <a:pt x="265770" y="492117"/>
                  <a:pt x="531541" y="238117"/>
                  <a:pt x="1055648" y="114215"/>
                </a:cubicBezTo>
                <a:cubicBezTo>
                  <a:pt x="1579755" y="-9687"/>
                  <a:pt x="2362199" y="-3492"/>
                  <a:pt x="3144643" y="2703"/>
                </a:cubicBezTo>
              </a:path>
            </a:pathLst>
          </a:custGeom>
          <a:noFill/>
          <a:ln w="3175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9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21241" y="262195"/>
            <a:ext cx="1116838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Cover crop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			Weeds		Weed seeds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Presence </a:t>
            </a:r>
            <a:r>
              <a:rPr lang="en-US" sz="1600" dirty="0" smtClean="0"/>
              <a:t>(cover crop vs fallow)                                                                         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Identity </a:t>
            </a:r>
            <a:r>
              <a:rPr lang="en-US" sz="1600" dirty="0" smtClean="0"/>
              <a:t>(barley vs crimson clover)                                        </a:t>
            </a:r>
            <a:r>
              <a:rPr lang="en-US" sz="2800" dirty="0" smtClean="0"/>
              <a:t>	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Mixture </a:t>
            </a:r>
            <a:r>
              <a:rPr lang="en-US" sz="1600" dirty="0" smtClean="0"/>
              <a:t>(single vs mixed species)                                        </a:t>
            </a:r>
            <a:r>
              <a:rPr lang="en-US" sz="2800" dirty="0" smtClean="0"/>
              <a:t>	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Management				</a:t>
            </a:r>
            <a:r>
              <a:rPr lang="en-US" sz="1600" dirty="0" smtClean="0"/>
              <a:t>			</a:t>
            </a:r>
            <a:endParaRPr lang="en-US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577" y="941992"/>
            <a:ext cx="540798" cy="5383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240" y="1542657"/>
            <a:ext cx="540798" cy="5383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240" y="2882883"/>
            <a:ext cx="540798" cy="5383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933" y="2882883"/>
            <a:ext cx="540798" cy="53832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56" y="889009"/>
            <a:ext cx="475488" cy="59131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588" y="1601023"/>
            <a:ext cx="475488" cy="59131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588" y="2313037"/>
            <a:ext cx="475488" cy="5913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240" y="2126601"/>
            <a:ext cx="475488" cy="5913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94058" y="4111760"/>
            <a:ext cx="100227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Mixed cover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crop provided all-around benefits</a:t>
            </a:r>
            <a:endParaRPr lang="en-US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Integration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of disturbance and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residue</a:t>
            </a:r>
            <a:endParaRPr lang="en-US" sz="2800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0" y="4198367"/>
            <a:ext cx="540798" cy="5383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0" y="4858257"/>
            <a:ext cx="540798" cy="5383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668098" y="1916750"/>
            <a:ext cx="4485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*</a:t>
            </a:r>
            <a:endParaRPr lang="en-US" sz="2800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16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69466" y="1386828"/>
            <a:ext cx="10893356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400" dirty="0" smtClean="0"/>
              <a:t>The Central Maryland Research and Education Center, especially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</a:rPr>
              <a:t>Alfred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</a:rPr>
              <a:t>Hawkins, Tim </a:t>
            </a:r>
            <a:r>
              <a:rPr lang="en-US" altLang="en-US" sz="2400" dirty="0" err="1">
                <a:solidFill>
                  <a:schemeClr val="accent5">
                    <a:lumMod val="75000"/>
                  </a:schemeClr>
                </a:solidFill>
              </a:rPr>
              <a:t>Sheils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</a:rPr>
              <a:t>, Ron, Bill,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</a:rPr>
              <a:t>and Casey</a:t>
            </a:r>
          </a:p>
          <a:p>
            <a:pPr>
              <a:spcAft>
                <a:spcPts val="500"/>
              </a:spcAft>
            </a:pPr>
            <a:r>
              <a:rPr lang="en-US" altLang="en-US" sz="2400" dirty="0" smtClean="0"/>
              <a:t>The Hooks lab, especially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</a:rPr>
              <a:t>Peter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</a:rPr>
              <a:t>Coffey, Lauren Hunt,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</a:rPr>
              <a:t>and Lauren Kolb</a:t>
            </a:r>
          </a:p>
          <a:p>
            <a:pPr>
              <a:spcAft>
                <a:spcPts val="500"/>
              </a:spcAft>
            </a:pPr>
            <a:r>
              <a:rPr lang="en-US" altLang="en-US" sz="2400" dirty="0"/>
              <a:t>O</a:t>
            </a:r>
            <a:r>
              <a:rPr lang="en-US" altLang="en-US" sz="2400" dirty="0" smtClean="0"/>
              <a:t>ur hard-working </a:t>
            </a:r>
            <a:r>
              <a:rPr lang="en-US" altLang="en-US" sz="2400" dirty="0"/>
              <a:t>field crews: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</a:rPr>
              <a:t>Hannah Weiss, Greg Polley, Peter </a:t>
            </a:r>
            <a:r>
              <a:rPr lang="en-US" altLang="en-US" sz="2400" dirty="0" err="1">
                <a:solidFill>
                  <a:schemeClr val="accent5">
                    <a:lumMod val="75000"/>
                  </a:schemeClr>
                </a:solidFill>
              </a:rPr>
              <a:t>Lynagh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</a:rPr>
              <a:t>, Gil Hasty, Katie Judd, Beth Hellman, Chana Franz, Mark Dudley,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</a:rPr>
              <a:t>and Anthony Zhao</a:t>
            </a:r>
          </a:p>
          <a:p>
            <a:pPr>
              <a:spcAft>
                <a:spcPts val="500"/>
              </a:spcAft>
            </a:pPr>
            <a:r>
              <a:rPr lang="en-US" altLang="en-US" sz="2400" dirty="0" smtClean="0"/>
              <a:t>Our funding:</a:t>
            </a:r>
          </a:p>
          <a:p>
            <a:pPr>
              <a:spcAft>
                <a:spcPts val="500"/>
              </a:spcAft>
            </a:pP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</a:rPr>
              <a:t>USDA-NIFA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</a:rPr>
              <a:t>OREI</a:t>
            </a:r>
          </a:p>
          <a:p>
            <a:pPr>
              <a:spcAft>
                <a:spcPts val="500"/>
              </a:spcAft>
            </a:pP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</a:rPr>
              <a:t>USDA-NIFA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</a:rPr>
              <a:t>ORG</a:t>
            </a:r>
          </a:p>
          <a:p>
            <a:pPr>
              <a:spcAft>
                <a:spcPts val="500"/>
              </a:spcAft>
            </a:pPr>
            <a:endParaRPr lang="en-US" altLang="en-US" sz="2400" dirty="0" smtClean="0"/>
          </a:p>
          <a:p>
            <a:pPr>
              <a:spcAft>
                <a:spcPts val="500"/>
              </a:spcAft>
            </a:pPr>
            <a:endParaRPr lang="en-US" altLang="en-US" sz="2400" dirty="0"/>
          </a:p>
          <a:p>
            <a:pPr>
              <a:spcAft>
                <a:spcPts val="500"/>
              </a:spcAft>
            </a:pPr>
            <a:r>
              <a:rPr lang="en-US" altLang="en-US" sz="2400" dirty="0" smtClean="0"/>
              <a:t>Contact:</a:t>
            </a:r>
            <a:endParaRPr lang="en-US" altLang="en-US" sz="2400" dirty="0"/>
          </a:p>
          <a:p>
            <a:pPr>
              <a:spcAft>
                <a:spcPts val="500"/>
              </a:spcAft>
            </a:pPr>
            <a:endParaRPr lang="en-US" altLang="en-US" sz="2400" dirty="0"/>
          </a:p>
        </p:txBody>
      </p:sp>
      <p:pic>
        <p:nvPicPr>
          <p:cNvPr id="5" name="Picture 4" descr="http://smadc.com/blog/wp-content/uploads/2013/08/tillage-system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026" y="3585682"/>
            <a:ext cx="3209161" cy="203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Thanks to: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icture 2" descr="https://lh3.googleusercontent.com/-Nvq0GcllpLQ/U6QCHYocZHI/AAAAAAAAEE4/3SrQp_c8fEM/w982-h553-no/field+cr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178" y="3585682"/>
            <a:ext cx="5040379" cy="283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15832" y="5937404"/>
            <a:ext cx="2483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@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a_mandy_lynn</a:t>
            </a:r>
            <a:endParaRPr lang="en-US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alynnbuchanan@gmail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Picture 2" descr="https://pbs.twimg.com/profile_images/615680132565504000/EIpgSD2K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12" t="16674" r="19137" b="20098"/>
          <a:stretch/>
        </p:blipFill>
        <p:spPr bwMode="auto">
          <a:xfrm>
            <a:off x="946584" y="5915370"/>
            <a:ext cx="374860" cy="38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encrypted-tbn0.gstatic.com/images?q=tbn:ANd9GcTXd0tv-ARrGIlVX-2qVpVF3bQoEZDEkI3A6r5Egydi9fMrQ6W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89" b="89778" l="2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82" y="6273139"/>
            <a:ext cx="316822" cy="31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72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2952</TotalTime>
  <Words>535</Words>
  <Application>Microsoft Office PowerPoint</Application>
  <PresentationFormat>Custom</PresentationFormat>
  <Paragraphs>168</Paragraphs>
  <Slides>21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Cover Crop Diversity and Management for Weed Control in Organic Agro-Ecosystems</vt:lpstr>
      <vt:lpstr>Cover crops: single species/mixed species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Cover crops: management</vt:lpstr>
      <vt:lpstr>Cover crops: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to: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Crop Diversity and Management for Weed Control in Organic Agro-Ecosystems</dc:title>
  <dc:creator>Amanda Lynn Buchanan</dc:creator>
  <cp:lastModifiedBy>Amanda Lynn Buchanan</cp:lastModifiedBy>
  <cp:revision>194</cp:revision>
  <dcterms:created xsi:type="dcterms:W3CDTF">2015-10-22T20:57:35Z</dcterms:created>
  <dcterms:modified xsi:type="dcterms:W3CDTF">2015-11-16T20:46:05Z</dcterms:modified>
</cp:coreProperties>
</file>